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" r:id="rId2"/>
    <p:sldId id="275" r:id="rId3"/>
    <p:sldId id="257" r:id="rId4"/>
    <p:sldId id="294" r:id="rId5"/>
    <p:sldId id="296" r:id="rId6"/>
    <p:sldId id="295" r:id="rId7"/>
    <p:sldId id="297" r:id="rId8"/>
    <p:sldId id="259" r:id="rId9"/>
    <p:sldId id="293" r:id="rId10"/>
    <p:sldId id="260" r:id="rId11"/>
    <p:sldId id="288" r:id="rId12"/>
    <p:sldId id="277" r:id="rId13"/>
    <p:sldId id="276" r:id="rId14"/>
    <p:sldId id="298" r:id="rId15"/>
    <p:sldId id="279" r:id="rId16"/>
    <p:sldId id="281" r:id="rId17"/>
    <p:sldId id="299" r:id="rId18"/>
    <p:sldId id="282" r:id="rId19"/>
    <p:sldId id="261" r:id="rId20"/>
    <p:sldId id="290" r:id="rId21"/>
    <p:sldId id="287" r:id="rId22"/>
    <p:sldId id="264" r:id="rId23"/>
    <p:sldId id="265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yssa Pichardo" initials="a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2E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67133" autoAdjust="0"/>
  </p:normalViewPr>
  <p:slideViewPr>
    <p:cSldViewPr>
      <p:cViewPr varScale="1">
        <p:scale>
          <a:sx n="76" d="100"/>
          <a:sy n="76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518C5-B98B-4FF6-8CF9-12EFB9CD3BB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ABD0E-C668-4B20-9C18-BA7EC59AFC3A}">
      <dgm:prSet phldrT="[Text]"/>
      <dgm:spPr/>
      <dgm:t>
        <a:bodyPr/>
        <a:lstStyle/>
        <a:p>
          <a:r>
            <a:rPr lang="en-US" dirty="0" smtClean="0"/>
            <a:t>Existing conditions</a:t>
          </a:r>
          <a:endParaRPr lang="en-US" dirty="0"/>
        </a:p>
      </dgm:t>
    </dgm:pt>
    <dgm:pt modelId="{785FD54D-F5EC-4FB8-9380-A286A3D4668C}" type="parTrans" cxnId="{B7C5319E-06FD-4B4E-B0E0-C5FA2B8A137C}">
      <dgm:prSet/>
      <dgm:spPr/>
      <dgm:t>
        <a:bodyPr/>
        <a:lstStyle/>
        <a:p>
          <a:endParaRPr lang="en-US"/>
        </a:p>
      </dgm:t>
    </dgm:pt>
    <dgm:pt modelId="{1889CCFF-2847-45EE-8486-E25EA383CE6A}" type="sibTrans" cxnId="{B7C5319E-06FD-4B4E-B0E0-C5FA2B8A137C}">
      <dgm:prSet/>
      <dgm:spPr/>
      <dgm:t>
        <a:bodyPr/>
        <a:lstStyle/>
        <a:p>
          <a:endParaRPr lang="en-US"/>
        </a:p>
      </dgm:t>
    </dgm:pt>
    <dgm:pt modelId="{8EC3340B-6E05-47BC-BEBA-366BD15F32C4}">
      <dgm:prSet phldrT="[Text]"/>
      <dgm:spPr/>
      <dgm:t>
        <a:bodyPr/>
        <a:lstStyle/>
        <a:p>
          <a:r>
            <a:rPr lang="en-US" dirty="0" smtClean="0"/>
            <a:t>Curbspace policy recommendations</a:t>
          </a:r>
          <a:endParaRPr lang="en-US" dirty="0"/>
        </a:p>
      </dgm:t>
    </dgm:pt>
    <dgm:pt modelId="{578629B8-8E18-41AF-BE69-714FAC6F1DCE}" type="parTrans" cxnId="{5174CA1C-4A0C-4D65-B17F-EAB447233D9C}">
      <dgm:prSet/>
      <dgm:spPr/>
      <dgm:t>
        <a:bodyPr/>
        <a:lstStyle/>
        <a:p>
          <a:endParaRPr lang="en-US"/>
        </a:p>
      </dgm:t>
    </dgm:pt>
    <dgm:pt modelId="{1E143CA1-EB44-4A69-A702-16AAB00CE50D}" type="sibTrans" cxnId="{5174CA1C-4A0C-4D65-B17F-EAB447233D9C}">
      <dgm:prSet/>
      <dgm:spPr/>
      <dgm:t>
        <a:bodyPr/>
        <a:lstStyle/>
        <a:p>
          <a:endParaRPr lang="en-US"/>
        </a:p>
      </dgm:t>
    </dgm:pt>
    <dgm:pt modelId="{515811D8-5493-400F-9758-EFA043711572}">
      <dgm:prSet phldrT="[Text]"/>
      <dgm:spPr/>
      <dgm:t>
        <a:bodyPr/>
        <a:lstStyle/>
        <a:p>
          <a:r>
            <a:rPr lang="en-US" dirty="0" smtClean="0"/>
            <a:t>CBD curbspace decision-making framework</a:t>
          </a:r>
          <a:endParaRPr lang="en-US" dirty="0"/>
        </a:p>
      </dgm:t>
    </dgm:pt>
    <dgm:pt modelId="{80F97CBA-44A7-4D55-93C7-79821E33724E}" type="parTrans" cxnId="{18CFA5C6-93D5-4215-B002-3ABB625C366E}">
      <dgm:prSet/>
      <dgm:spPr/>
      <dgm:t>
        <a:bodyPr/>
        <a:lstStyle/>
        <a:p>
          <a:endParaRPr lang="en-US"/>
        </a:p>
      </dgm:t>
    </dgm:pt>
    <dgm:pt modelId="{A1111118-2611-499E-8440-AC1619FA2756}" type="sibTrans" cxnId="{18CFA5C6-93D5-4215-B002-3ABB625C366E}">
      <dgm:prSet/>
      <dgm:spPr/>
      <dgm:t>
        <a:bodyPr/>
        <a:lstStyle/>
        <a:p>
          <a:endParaRPr lang="en-US"/>
        </a:p>
      </dgm:t>
    </dgm:pt>
    <dgm:pt modelId="{8A699F7A-6F6D-4368-B18F-B19AD1ED0956}">
      <dgm:prSet phldrT="[Text]"/>
      <dgm:spPr/>
      <dgm:t>
        <a:bodyPr/>
        <a:lstStyle/>
        <a:p>
          <a:r>
            <a:rPr lang="en-US" dirty="0" smtClean="0"/>
            <a:t>Future conditions scenarios</a:t>
          </a:r>
          <a:endParaRPr lang="en-US" dirty="0"/>
        </a:p>
      </dgm:t>
    </dgm:pt>
    <dgm:pt modelId="{449A61BD-87F3-43E1-99E8-3C33A491547D}" type="parTrans" cxnId="{D2624242-D138-47BE-8FC7-CEC4C1261D86}">
      <dgm:prSet/>
      <dgm:spPr/>
      <dgm:t>
        <a:bodyPr/>
        <a:lstStyle/>
        <a:p>
          <a:endParaRPr lang="en-US"/>
        </a:p>
      </dgm:t>
    </dgm:pt>
    <dgm:pt modelId="{8F7C327D-ABA3-461E-942C-AF613890B546}" type="sibTrans" cxnId="{D2624242-D138-47BE-8FC7-CEC4C1261D86}">
      <dgm:prSet/>
      <dgm:spPr/>
      <dgm:t>
        <a:bodyPr/>
        <a:lstStyle/>
        <a:p>
          <a:endParaRPr lang="en-US"/>
        </a:p>
      </dgm:t>
    </dgm:pt>
    <dgm:pt modelId="{48FB8324-91FC-4E56-A9EF-325CDFB00916}" type="pres">
      <dgm:prSet presAssocID="{906518C5-B98B-4FF6-8CF9-12EFB9CD3B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8D641B-3CB1-4FBC-A8F6-CAE2EF2A04D6}" type="pres">
      <dgm:prSet presAssocID="{272ABD0E-C668-4B20-9C18-BA7EC59AFC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98617-F794-4B89-9502-1A4D43920A80}" type="pres">
      <dgm:prSet presAssocID="{1889CCFF-2847-45EE-8486-E25EA383CE6A}" presName="sibTrans" presStyleCnt="0"/>
      <dgm:spPr/>
    </dgm:pt>
    <dgm:pt modelId="{C54B4404-1AD3-4B31-B300-7B4DDBD3CB1E}" type="pres">
      <dgm:prSet presAssocID="{8EC3340B-6E05-47BC-BEBA-366BD15F32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36F8B-10DC-4E46-BE7B-6C99D01B6F91}" type="pres">
      <dgm:prSet presAssocID="{1E143CA1-EB44-4A69-A702-16AAB00CE50D}" presName="sibTrans" presStyleCnt="0"/>
      <dgm:spPr/>
    </dgm:pt>
    <dgm:pt modelId="{C711D271-476A-4CFF-8073-D08E98273E74}" type="pres">
      <dgm:prSet presAssocID="{515811D8-5493-400F-9758-EFA0437115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9951E-4324-444C-91AD-9F458BA8A765}" type="pres">
      <dgm:prSet presAssocID="{A1111118-2611-499E-8440-AC1619FA2756}" presName="sibTrans" presStyleCnt="0"/>
      <dgm:spPr/>
    </dgm:pt>
    <dgm:pt modelId="{668D1A24-D1B3-4B70-B670-5B6913EC9882}" type="pres">
      <dgm:prSet presAssocID="{8A699F7A-6F6D-4368-B18F-B19AD1ED09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4CA1C-4A0C-4D65-B17F-EAB447233D9C}" srcId="{906518C5-B98B-4FF6-8CF9-12EFB9CD3BB9}" destId="{8EC3340B-6E05-47BC-BEBA-366BD15F32C4}" srcOrd="1" destOrd="0" parTransId="{578629B8-8E18-41AF-BE69-714FAC6F1DCE}" sibTransId="{1E143CA1-EB44-4A69-A702-16AAB00CE50D}"/>
    <dgm:cxn modelId="{B7C5319E-06FD-4B4E-B0E0-C5FA2B8A137C}" srcId="{906518C5-B98B-4FF6-8CF9-12EFB9CD3BB9}" destId="{272ABD0E-C668-4B20-9C18-BA7EC59AFC3A}" srcOrd="0" destOrd="0" parTransId="{785FD54D-F5EC-4FB8-9380-A286A3D4668C}" sibTransId="{1889CCFF-2847-45EE-8486-E25EA383CE6A}"/>
    <dgm:cxn modelId="{1074DADE-43A9-4193-AF27-BC190F0EB79E}" type="presOf" srcId="{906518C5-B98B-4FF6-8CF9-12EFB9CD3BB9}" destId="{48FB8324-91FC-4E56-A9EF-325CDFB00916}" srcOrd="0" destOrd="0" presId="urn:microsoft.com/office/officeart/2005/8/layout/default#1"/>
    <dgm:cxn modelId="{D2624242-D138-47BE-8FC7-CEC4C1261D86}" srcId="{906518C5-B98B-4FF6-8CF9-12EFB9CD3BB9}" destId="{8A699F7A-6F6D-4368-B18F-B19AD1ED0956}" srcOrd="3" destOrd="0" parTransId="{449A61BD-87F3-43E1-99E8-3C33A491547D}" sibTransId="{8F7C327D-ABA3-461E-942C-AF613890B546}"/>
    <dgm:cxn modelId="{DC915B07-8EB0-438F-8117-C7F6C1FBA826}" type="presOf" srcId="{8A699F7A-6F6D-4368-B18F-B19AD1ED0956}" destId="{668D1A24-D1B3-4B70-B670-5B6913EC9882}" srcOrd="0" destOrd="0" presId="urn:microsoft.com/office/officeart/2005/8/layout/default#1"/>
    <dgm:cxn modelId="{18CFA5C6-93D5-4215-B002-3ABB625C366E}" srcId="{906518C5-B98B-4FF6-8CF9-12EFB9CD3BB9}" destId="{515811D8-5493-400F-9758-EFA043711572}" srcOrd="2" destOrd="0" parTransId="{80F97CBA-44A7-4D55-93C7-79821E33724E}" sibTransId="{A1111118-2611-499E-8440-AC1619FA2756}"/>
    <dgm:cxn modelId="{431AEFCB-0D3F-4A56-A9B7-E71C7FA92189}" type="presOf" srcId="{272ABD0E-C668-4B20-9C18-BA7EC59AFC3A}" destId="{E18D641B-3CB1-4FBC-A8F6-CAE2EF2A04D6}" srcOrd="0" destOrd="0" presId="urn:microsoft.com/office/officeart/2005/8/layout/default#1"/>
    <dgm:cxn modelId="{68052208-29ED-41AA-A59E-49C3F3E971E3}" type="presOf" srcId="{8EC3340B-6E05-47BC-BEBA-366BD15F32C4}" destId="{C54B4404-1AD3-4B31-B300-7B4DDBD3CB1E}" srcOrd="0" destOrd="0" presId="urn:microsoft.com/office/officeart/2005/8/layout/default#1"/>
    <dgm:cxn modelId="{75D55849-FE0C-4E12-94B5-394A04E0A537}" type="presOf" srcId="{515811D8-5493-400F-9758-EFA043711572}" destId="{C711D271-476A-4CFF-8073-D08E98273E74}" srcOrd="0" destOrd="0" presId="urn:microsoft.com/office/officeart/2005/8/layout/default#1"/>
    <dgm:cxn modelId="{DAD5612B-D840-4741-9AAE-A50C04CC9D8A}" type="presParOf" srcId="{48FB8324-91FC-4E56-A9EF-325CDFB00916}" destId="{E18D641B-3CB1-4FBC-A8F6-CAE2EF2A04D6}" srcOrd="0" destOrd="0" presId="urn:microsoft.com/office/officeart/2005/8/layout/default#1"/>
    <dgm:cxn modelId="{57210EA2-1D83-409E-AE13-45229A6F783B}" type="presParOf" srcId="{48FB8324-91FC-4E56-A9EF-325CDFB00916}" destId="{0A198617-F794-4B89-9502-1A4D43920A80}" srcOrd="1" destOrd="0" presId="urn:microsoft.com/office/officeart/2005/8/layout/default#1"/>
    <dgm:cxn modelId="{DBFBE0B0-426D-4DE8-92E1-09423D9C3761}" type="presParOf" srcId="{48FB8324-91FC-4E56-A9EF-325CDFB00916}" destId="{C54B4404-1AD3-4B31-B300-7B4DDBD3CB1E}" srcOrd="2" destOrd="0" presId="urn:microsoft.com/office/officeart/2005/8/layout/default#1"/>
    <dgm:cxn modelId="{AB6409D2-BD41-4930-9306-8F5A5962CADE}" type="presParOf" srcId="{48FB8324-91FC-4E56-A9EF-325CDFB00916}" destId="{7AD36F8B-10DC-4E46-BE7B-6C99D01B6F91}" srcOrd="3" destOrd="0" presId="urn:microsoft.com/office/officeart/2005/8/layout/default#1"/>
    <dgm:cxn modelId="{A4864B98-B788-438D-83EA-2A0FBA4BDFB5}" type="presParOf" srcId="{48FB8324-91FC-4E56-A9EF-325CDFB00916}" destId="{C711D271-476A-4CFF-8073-D08E98273E74}" srcOrd="4" destOrd="0" presId="urn:microsoft.com/office/officeart/2005/8/layout/default#1"/>
    <dgm:cxn modelId="{9F2A66C4-9EB3-4380-BFFA-DCB625FC3030}" type="presParOf" srcId="{48FB8324-91FC-4E56-A9EF-325CDFB00916}" destId="{A1A9951E-4324-444C-91AD-9F458BA8A765}" srcOrd="5" destOrd="0" presId="urn:microsoft.com/office/officeart/2005/8/layout/default#1"/>
    <dgm:cxn modelId="{F4EA78F2-72E3-42E9-88AA-E5895E910E10}" type="presParOf" srcId="{48FB8324-91FC-4E56-A9EF-325CDFB00916}" destId="{668D1A24-D1B3-4B70-B670-5B6913EC988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D641B-3CB1-4FBC-A8F6-CAE2EF2A04D6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Existing conditions</a:t>
          </a:r>
          <a:endParaRPr lang="en-US" sz="3300" kern="1200" dirty="0"/>
        </a:p>
      </dsp:txBody>
      <dsp:txXfrm>
        <a:off x="460905" y="1047"/>
        <a:ext cx="3479899" cy="2087939"/>
      </dsp:txXfrm>
    </dsp:sp>
    <dsp:sp modelId="{C54B4404-1AD3-4B31-B300-7B4DDBD3CB1E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Curbspace policy recommendations</a:t>
          </a:r>
          <a:endParaRPr lang="en-US" sz="3300" kern="1200" dirty="0"/>
        </a:p>
      </dsp:txBody>
      <dsp:txXfrm>
        <a:off x="4288794" y="1047"/>
        <a:ext cx="3479899" cy="2087939"/>
      </dsp:txXfrm>
    </dsp:sp>
    <dsp:sp modelId="{C711D271-476A-4CFF-8073-D08E98273E74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CBD curbspace decision-making framework</a:t>
          </a:r>
          <a:endParaRPr lang="en-US" sz="3300" kern="1200" dirty="0"/>
        </a:p>
      </dsp:txBody>
      <dsp:txXfrm>
        <a:off x="460905" y="2436976"/>
        <a:ext cx="3479899" cy="2087939"/>
      </dsp:txXfrm>
    </dsp:sp>
    <dsp:sp modelId="{668D1A24-D1B3-4B70-B670-5B6913EC9882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Future conditions scenarios</a:t>
          </a:r>
          <a:endParaRPr lang="en-US" sz="33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7482E-F517-4629-8554-FE53BF1801A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D2D92-A54F-418C-9356-9488FEA0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0CA7E-C46E-41ED-8533-9B77174DD0E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5B5-FF59-406E-B74D-09342D338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Thanks for this opportunity to check in with you today.</a:t>
            </a:r>
          </a:p>
          <a:p>
            <a:r>
              <a:rPr lang="en-US" baseline="0" dirty="0" smtClean="0"/>
              <a:t>I’m Meghan, He’s Michael.</a:t>
            </a:r>
          </a:p>
          <a:p>
            <a:r>
              <a:rPr lang="en-US" baseline="0" dirty="0" smtClean="0"/>
              <a:t>We’re early in our projects to help us investigate how we allocate our right-of-way and curbspace now and how we want to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study area.</a:t>
            </a:r>
          </a:p>
          <a:p>
            <a:endParaRPr lang="en-US" dirty="0" smtClean="0"/>
          </a:p>
          <a:p>
            <a:r>
              <a:rPr lang="en-US" dirty="0" smtClean="0"/>
              <a:t>We assume</a:t>
            </a:r>
            <a:r>
              <a:rPr lang="en-US" baseline="0" dirty="0" smtClean="0"/>
              <a:t> it’s a starting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3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0" dirty="0" smtClean="0"/>
              <a:t> key deliverables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we are doing now is investigating what we have and how we allocate it.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By the end of December, consultant will recommend curbspace policies that we will continue to investigate through the comp plan.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Early in 2015 and based on those policy recommendations, they will provide a decision-making framework we can use when making curbspace decisions.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Finally, they’ll overlay the known transportation and construction projects over our current curb uses, see what’s left, and recommend some additional management strategies for us to investigate.  Use CVLZ example.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2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what we are learning.</a:t>
            </a:r>
          </a:p>
          <a:p>
            <a:endParaRPr lang="en-US" dirty="0" smtClean="0"/>
          </a:p>
          <a:p>
            <a:r>
              <a:rPr lang="en-US" dirty="0" smtClean="0"/>
              <a:t>This is low – people think</a:t>
            </a:r>
            <a:r>
              <a:rPr lang="en-US" baseline="0" dirty="0" smtClean="0"/>
              <a:t> it’s much higher.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2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44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Pedestrian space dominates</a:t>
            </a:r>
            <a:r>
              <a:rPr lang="en-US" baseline="0" dirty="0" smtClean="0"/>
              <a:t> (half of above) followed by driveways ~4% of total CBD curb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96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79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</a:t>
            </a:r>
            <a:r>
              <a:rPr lang="en-US" baseline="0" dirty="0" smtClean="0"/>
              <a:t> during AM/PM to travel for MVs and transit and some loading uses switch to transit/MV travel\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66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how curbspace currently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ROW allocation and curbspace management are closely tied and key contributors to how we achieve SDOT’s vision of a vibrant Seattle with connected people, places and products.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60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0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if there is any conversation to be started with this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5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>
              <a:defRPr/>
            </a:pPr>
            <a:r>
              <a:rPr lang="en-US" dirty="0" smtClean="0">
                <a:latin typeface="Segoe UI Light" panose="020B0502040204020203" pitchFamily="34" charset="0"/>
              </a:rPr>
              <a:t>Insert a project timeline.</a:t>
            </a:r>
            <a:r>
              <a:rPr lang="en-US" baseline="0" dirty="0" smtClean="0">
                <a:latin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</a:rPr>
              <a:t>Clarify the process and opportunities for engagement/feedback.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8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today we’ll walk through Michael’s project to develop multimodal policies and spend additional time on the CBD curbspace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</a:rPr>
              <a:t>Example of a policy from San Francisco</a:t>
            </a:r>
          </a:p>
          <a:p>
            <a:pPr marL="0" indent="0">
              <a:buNone/>
            </a:pPr>
            <a:endParaRPr lang="en-US" sz="1200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</a:rPr>
              <a:t>POLICY 1.3 </a:t>
            </a:r>
          </a:p>
          <a:p>
            <a:pPr marL="0" indent="0">
              <a:buNone/>
            </a:pPr>
            <a:r>
              <a:rPr lang="en-US" sz="1200" dirty="0" smtClean="0">
                <a:latin typeface="Segoe UI Light" panose="020B0502040204020203" pitchFamily="34" charset="0"/>
              </a:rPr>
              <a:t>Give priority to public transit and other alternatives to the private automobile as the means of meeting San Francisco's transportation needs, particularly those of commuters.</a:t>
            </a:r>
            <a:endParaRPr lang="en-US" sz="1200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6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Meghan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addition to looking at how we use the full right-of-way, we are taking a much closer look at allocation of the curb lane.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the curb lane for all different types of uses:  we move people on bikes, buses and car, we move goods in trucks, we get access to our destination, we get lunch from a food truck.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downtown projects will affect the currently supply – we want to lay everything over and take a clearer look.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want to create a clearer and more </a:t>
            </a:r>
            <a:r>
              <a:rPr lang="en-US" baseline="0" dirty="0" smtClean="0"/>
              <a:t>predictable </a:t>
            </a:r>
            <a:r>
              <a:rPr lang="en-US" baseline="0" dirty="0" smtClean="0"/>
              <a:t>decision making process and clarify our policies.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policy piece is foremost.</a:t>
            </a:r>
          </a:p>
          <a:p>
            <a:endParaRPr lang="en-US" dirty="0" smtClean="0"/>
          </a:p>
          <a:p>
            <a:r>
              <a:rPr lang="en-US" dirty="0" smtClean="0"/>
              <a:t>We have found over 280 separate policies that speak to curbspace allocation downtown.  </a:t>
            </a:r>
          </a:p>
          <a:p>
            <a:endParaRPr lang="en-US" dirty="0" smtClean="0"/>
          </a:p>
          <a:p>
            <a:r>
              <a:rPr lang="en-US" dirty="0" smtClean="0"/>
              <a:t>Current</a:t>
            </a:r>
            <a:r>
              <a:rPr lang="en-US" baseline="0" dirty="0" smtClean="0"/>
              <a:t> Comp Plan and transit, loading, short-term parking.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not speak to new uses.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guidance on differences for different neighborhoods or different street 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486400"/>
          </a:xfrm>
        </p:spPr>
        <p:txBody>
          <a:bodyPr/>
          <a:lstStyle>
            <a:lvl1pPr>
              <a:defRPr sz="2000" baseline="0"/>
            </a:lvl1pPr>
          </a:lstStyle>
          <a:p>
            <a:endParaRPr lang="en-US" dirty="0" smtClean="0"/>
          </a:p>
          <a:p>
            <a:r>
              <a:rPr lang="en-US" dirty="0" smtClean="0"/>
              <a:t>Insert a photo relevant to your presentation (it will appear in the background – you may need to adjust the location of the presentation title up or down, so as not to skew your photo).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2800"/>
            <a:ext cx="9144000" cy="129540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Presentation Title</a:t>
            </a:r>
            <a:br>
              <a:rPr lang="en-US" dirty="0" smtClean="0"/>
            </a:br>
            <a:r>
              <a:rPr lang="en-US" sz="2000" dirty="0" smtClean="0"/>
              <a:t>Subtitle, If Needed</a:t>
            </a:r>
            <a:endParaRPr lang="en-US" dirty="0" smtClean="0"/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599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152400" y="5638800"/>
            <a:ext cx="3810000" cy="1082675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 smtClean="0"/>
              <a:t>Meeting Name</a:t>
            </a:r>
          </a:p>
          <a:p>
            <a:r>
              <a:rPr lang="en-US" smtClean="0"/>
              <a:t>Presenter First and Last Name</a:t>
            </a:r>
          </a:p>
          <a:p>
            <a:r>
              <a:rPr lang="en-US" smtClean="0"/>
              <a:t>Month,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E29-30D5-4727-9D85-C6050B98A93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10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410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0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6126480" y="1493520"/>
            <a:ext cx="2560320" cy="2468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1493520"/>
            <a:ext cx="2560320" cy="2468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533400" y="1493520"/>
            <a:ext cx="2560320" cy="2468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6126480" y="4084320"/>
            <a:ext cx="2560320" cy="2468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3352800" y="4084320"/>
            <a:ext cx="2560320" cy="2468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7"/>
          </p:nvPr>
        </p:nvSpPr>
        <p:spPr>
          <a:xfrm>
            <a:off x="533400" y="4084320"/>
            <a:ext cx="2560320" cy="2468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352800" y="1066800"/>
            <a:ext cx="256032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33400" y="1066800"/>
            <a:ext cx="2590800" cy="381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352800" y="1066800"/>
            <a:ext cx="2590800" cy="381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096000" y="1066800"/>
            <a:ext cx="2590800" cy="381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69454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7315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505200" cy="5334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3986784" y="0"/>
            <a:ext cx="5157216" cy="6675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9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2E29-30D5-4727-9D85-C6050B98A93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D83C-2D8A-42B0-BBF1-CDE43C10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49" r:id="rId4"/>
    <p:sldLayoutId id="2147483661" r:id="rId5"/>
    <p:sldLayoutId id="2147483662" r:id="rId6"/>
    <p:sldLayoutId id="214748366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erebrh\Downloads\15341164281_89805b802c_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b="8059"/>
          <a:stretch/>
        </p:blipFill>
        <p:spPr bwMode="auto">
          <a:xfrm>
            <a:off x="0" y="76200"/>
            <a:ext cx="9144000" cy="53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317625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CBD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Curbspace &amp; Multimodal Decision Framework Study</a:t>
            </a:r>
            <a:endParaRPr lang="en-US" sz="27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4953000" cy="1219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Seattle Planning Commission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Meghan Shepard, Michael James	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November 13, 2014</a:t>
            </a:r>
            <a:endParaRPr lang="en-US" sz="2000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4114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 area</a:t>
            </a:r>
            <a:endParaRPr lang="en-US" dirty="0">
              <a:solidFill>
                <a:srgbClr val="0065B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10</a:t>
            </a:fld>
            <a:endParaRPr lang="en-US" sz="1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14001" r="27318" b="26302"/>
          <a:stretch/>
        </p:blipFill>
        <p:spPr bwMode="auto">
          <a:xfrm>
            <a:off x="3429000" y="214312"/>
            <a:ext cx="4876800" cy="632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Scope of Work – Key Deliverables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0093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63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29584" cy="2087562"/>
          </a:xfrm>
        </p:spPr>
        <p:txBody>
          <a:bodyPr>
            <a:normAutofit/>
          </a:bodyPr>
          <a:lstStyle/>
          <a:p>
            <a:r>
              <a:rPr lang="en-US" dirty="0" smtClean="0"/>
              <a:t>Short term parking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529584" cy="3992563"/>
          </a:xfrm>
        </p:spPr>
        <p:txBody>
          <a:bodyPr/>
          <a:lstStyle/>
          <a:p>
            <a:r>
              <a:rPr lang="en-US" dirty="0" smtClean="0"/>
              <a:t>1/3 of CBD curb is consistently short-term parking.</a:t>
            </a:r>
          </a:p>
          <a:p>
            <a:r>
              <a:rPr lang="en-US" dirty="0" smtClean="0"/>
              <a:t>Concentrated in neighborhoods outside commercial core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7" descr="R_130626_N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6784" y="538"/>
            <a:ext cx="5157215" cy="66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7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Motor vehicle through travel:</a:t>
            </a:r>
          </a:p>
          <a:p>
            <a:pPr lvl="1"/>
            <a:r>
              <a:rPr lang="en-US" sz="2800" dirty="0" smtClean="0"/>
              <a:t>Travel lanes</a:t>
            </a:r>
          </a:p>
          <a:p>
            <a:pPr lvl="1"/>
            <a:r>
              <a:rPr lang="en-US" sz="2800" dirty="0" smtClean="0"/>
              <a:t>Turn lanes</a:t>
            </a:r>
          </a:p>
          <a:p>
            <a:pPr lvl="2"/>
            <a:r>
              <a:rPr lang="en-US" sz="2400" dirty="0" smtClean="0"/>
              <a:t>Peak period bus/turn lanes</a:t>
            </a:r>
          </a:p>
          <a:p>
            <a:pPr lvl="1"/>
            <a:r>
              <a:rPr lang="en-US" sz="2800" dirty="0" smtClean="0"/>
              <a:t>On/off ramps to highways</a:t>
            </a:r>
          </a:p>
        </p:txBody>
      </p:sp>
      <p:pic>
        <p:nvPicPr>
          <p:cNvPr id="5" name="Picture Placeholder 6" descr="MVTravel-0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18757" y="1"/>
            <a:ext cx="5125243" cy="6632666"/>
          </a:xfrm>
        </p:spPr>
      </p:pic>
    </p:spTree>
    <p:extLst>
      <p:ext uri="{BB962C8B-B14F-4D97-AF65-F5344CB8AC3E}">
        <p14:creationId xmlns:p14="http://schemas.microsoft.com/office/powerpoint/2010/main" val="420020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505200" cy="73152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0065B0"/>
                </a:solidFill>
              </a:rPr>
              <a:t>No Standing Zones</a:t>
            </a:r>
            <a:endParaRPr lang="en-US" dirty="0">
              <a:solidFill>
                <a:srgbClr val="0065B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505200" cy="4267200"/>
          </a:xfrm>
        </p:spPr>
        <p:txBody>
          <a:bodyPr/>
          <a:lstStyle/>
          <a:p>
            <a:r>
              <a:rPr lang="en-US" dirty="0" smtClean="0"/>
              <a:t>Pedestrian Mobility</a:t>
            </a:r>
          </a:p>
          <a:p>
            <a:pPr lvl="1"/>
            <a:r>
              <a:rPr lang="en-US" dirty="0" smtClean="0"/>
              <a:t>Crosswalks</a:t>
            </a:r>
          </a:p>
          <a:p>
            <a:pPr lvl="1"/>
            <a:r>
              <a:rPr lang="en-US" dirty="0" smtClean="0"/>
              <a:t>Curb Ramps / Bulbs</a:t>
            </a:r>
          </a:p>
          <a:p>
            <a:r>
              <a:rPr lang="en-US" dirty="0" smtClean="0"/>
              <a:t>Driveways</a:t>
            </a:r>
          </a:p>
          <a:p>
            <a:r>
              <a:rPr lang="en-US" dirty="0" smtClean="0"/>
              <a:t>Hydrants</a:t>
            </a:r>
          </a:p>
          <a:p>
            <a:r>
              <a:rPr lang="en-US" dirty="0" smtClean="0"/>
              <a:t>Bicycle Mobility/Access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Bikeshare</a:t>
            </a:r>
            <a:r>
              <a:rPr lang="en-US" dirty="0" smtClean="0"/>
              <a:t> Stations</a:t>
            </a:r>
          </a:p>
          <a:p>
            <a:r>
              <a:rPr lang="en-US" dirty="0" smtClean="0"/>
              <a:t>Curbside Activation</a:t>
            </a:r>
          </a:p>
          <a:p>
            <a:pPr lvl="1"/>
            <a:r>
              <a:rPr lang="en-US" dirty="0" err="1" smtClean="0"/>
              <a:t>Parklet</a:t>
            </a:r>
            <a:endParaRPr lang="en-US" dirty="0" smtClean="0"/>
          </a:p>
          <a:p>
            <a:pPr lvl="2"/>
            <a:r>
              <a:rPr lang="en-US" dirty="0" smtClean="0"/>
              <a:t>Chinatown / ID</a:t>
            </a:r>
          </a:p>
        </p:txBody>
      </p:sp>
      <p:pic>
        <p:nvPicPr>
          <p:cNvPr id="8" name="Picture Placeholder 7" descr="R_130626_N55.jpg"/>
          <p:cNvPicPr>
            <a:picLocks noGrp="1" noChangeAspect="1"/>
          </p:cNvPicPr>
          <p:nvPr>
            <p:ph type="pic" idx="12"/>
          </p:nvPr>
        </p:nvPicPr>
        <p:blipFill>
          <a:blip r:embed="rId3" cstate="print"/>
          <a:stretch>
            <a:fillRect/>
          </a:stretch>
        </p:blipFill>
        <p:spPr>
          <a:xfrm>
            <a:off x="3986784" y="538"/>
            <a:ext cx="5157215" cy="66740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Loading/</a:t>
            </a:r>
            <a:br>
              <a:rPr lang="en-US" dirty="0" smtClean="0"/>
            </a:br>
            <a:r>
              <a:rPr lang="en-US" dirty="0" smtClean="0"/>
              <a:t>unloading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dirty="0"/>
              <a:t>Loading uses can vary throughout day:</a:t>
            </a:r>
          </a:p>
          <a:p>
            <a:pPr lvl="1"/>
            <a:r>
              <a:rPr lang="en-US" dirty="0"/>
              <a:t>Commercial in early AM, passenger all other times</a:t>
            </a:r>
          </a:p>
          <a:p>
            <a:r>
              <a:rPr lang="en-US" dirty="0"/>
              <a:t>Passenger loading zones </a:t>
            </a:r>
            <a:r>
              <a:rPr lang="en-US" dirty="0" smtClean="0"/>
              <a:t>majority</a:t>
            </a:r>
          </a:p>
          <a:p>
            <a:r>
              <a:rPr lang="en-US" dirty="0" smtClean="0"/>
              <a:t>Zones </a:t>
            </a:r>
            <a:r>
              <a:rPr lang="en-US" dirty="0"/>
              <a:t>are dispersed throughout CBD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86213" y="104992"/>
            <a:ext cx="5157787" cy="66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11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</a:t>
            </a:r>
            <a:br>
              <a:rPr lang="en-US" dirty="0" smtClean="0"/>
            </a:br>
            <a:r>
              <a:rPr lang="en-US" dirty="0" smtClean="0"/>
              <a:t>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75623" cy="4525963"/>
          </a:xfrm>
        </p:spPr>
        <p:txBody>
          <a:bodyPr/>
          <a:lstStyle/>
          <a:p>
            <a:r>
              <a:rPr lang="en-US" dirty="0" smtClean="0"/>
              <a:t>Peak period bus lanes</a:t>
            </a:r>
            <a:endParaRPr lang="en-US" dirty="0"/>
          </a:p>
          <a:p>
            <a:r>
              <a:rPr lang="en-US" dirty="0" smtClean="0"/>
              <a:t>Bus layovers </a:t>
            </a:r>
            <a:endParaRPr lang="en-US" dirty="0"/>
          </a:p>
          <a:p>
            <a:pPr lvl="1"/>
            <a:r>
              <a:rPr lang="en-US" dirty="0"/>
              <a:t>1% of CBD Curb</a:t>
            </a:r>
          </a:p>
          <a:p>
            <a:r>
              <a:rPr lang="en-US" dirty="0"/>
              <a:t>Bus </a:t>
            </a:r>
            <a:r>
              <a:rPr lang="en-US" dirty="0" smtClean="0"/>
              <a:t>lanes </a:t>
            </a:r>
            <a:r>
              <a:rPr lang="en-US" dirty="0"/>
              <a:t>serve </a:t>
            </a:r>
          </a:p>
          <a:p>
            <a:pPr>
              <a:buNone/>
            </a:pPr>
            <a:r>
              <a:rPr lang="en-US" dirty="0"/>
              <a:t> 	</a:t>
            </a:r>
            <a:r>
              <a:rPr lang="en-US" dirty="0" smtClean="0"/>
              <a:t>bike and bus mobility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32823" y="90813"/>
            <a:ext cx="5111177" cy="66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25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505200" cy="73152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0065B0"/>
                </a:solidFill>
              </a:rPr>
              <a:t>Variable Restrictions</a:t>
            </a:r>
            <a:endParaRPr lang="en-US" sz="4000" dirty="0">
              <a:solidFill>
                <a:srgbClr val="0065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505200" cy="4267200"/>
          </a:xfrm>
        </p:spPr>
        <p:txBody>
          <a:bodyPr/>
          <a:lstStyle/>
          <a:p>
            <a:r>
              <a:rPr lang="en-US" dirty="0" smtClean="0"/>
              <a:t>Short term parking most of the day.</a:t>
            </a:r>
          </a:p>
          <a:p>
            <a:r>
              <a:rPr lang="en-US" dirty="0" smtClean="0"/>
              <a:t>Serves other uses during specific hours:</a:t>
            </a:r>
          </a:p>
          <a:p>
            <a:pPr lvl="1"/>
            <a:r>
              <a:rPr lang="en-US" dirty="0" smtClean="0"/>
              <a:t>Bus stops / layovers</a:t>
            </a:r>
          </a:p>
          <a:p>
            <a:pPr lvl="1"/>
            <a:r>
              <a:rPr lang="en-US" dirty="0" smtClean="0"/>
              <a:t>Loading / unloading</a:t>
            </a:r>
          </a:p>
          <a:p>
            <a:pPr lvl="1"/>
            <a:r>
              <a:rPr lang="en-US" dirty="0" smtClean="0"/>
              <a:t>Food Truck Vendors</a:t>
            </a:r>
          </a:p>
          <a:p>
            <a:pPr lvl="1"/>
            <a:r>
              <a:rPr lang="en-US" dirty="0" smtClean="0"/>
              <a:t>School bus access</a:t>
            </a:r>
          </a:p>
          <a:p>
            <a:pPr lvl="1"/>
            <a:r>
              <a:rPr lang="en-US" dirty="0" smtClean="0"/>
              <a:t>Precinct parking</a:t>
            </a:r>
          </a:p>
          <a:p>
            <a:pPr lvl="1"/>
            <a:r>
              <a:rPr lang="en-US" dirty="0" smtClean="0"/>
              <a:t>Carpool parking</a:t>
            </a:r>
            <a:endParaRPr lang="en-US" dirty="0"/>
          </a:p>
        </p:txBody>
      </p:sp>
      <p:pic>
        <p:nvPicPr>
          <p:cNvPr id="6" name="Picture Placeholder 5" descr="VariableFunc-01.png"/>
          <p:cNvPicPr>
            <a:picLocks noGrp="1" noChangeAspect="1"/>
          </p:cNvPicPr>
          <p:nvPr>
            <p:ph type="pic" idx="12"/>
          </p:nvPr>
        </p:nvPicPr>
        <p:blipFill>
          <a:blip r:embed="rId3" cstate="print"/>
          <a:stretch>
            <a:fillRect/>
          </a:stretch>
        </p:blipFill>
        <p:spPr>
          <a:xfrm>
            <a:off x="3953698" y="-167640"/>
            <a:ext cx="5266502" cy="694944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Bicycle </a:t>
            </a:r>
            <a:br>
              <a:rPr lang="en-US" dirty="0" smtClean="0"/>
            </a:br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Bike lanes and two-way protected bike lanes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Avenue</a:t>
            </a:r>
          </a:p>
          <a:p>
            <a:pPr lvl="1"/>
            <a:r>
              <a:rPr lang="en-US" dirty="0"/>
              <a:t>Parking adjacent to moving lane</a:t>
            </a:r>
          </a:p>
          <a:p>
            <a:r>
              <a:rPr lang="en-US" dirty="0"/>
              <a:t>Spring Street </a:t>
            </a:r>
          </a:p>
          <a:p>
            <a:pPr lvl="1"/>
            <a:r>
              <a:rPr lang="en-US" dirty="0"/>
              <a:t>Angled parking on  opposite curb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86213" y="37541"/>
            <a:ext cx="5157787" cy="66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29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19</a:t>
            </a:fld>
            <a:endParaRPr lang="en-US" sz="1200" dirty="0"/>
          </a:p>
        </p:txBody>
      </p:sp>
      <p:pic>
        <p:nvPicPr>
          <p:cNvPr id="6" name="Content Placeholder 17" descr="Function Overall-01.pn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b="8839"/>
          <a:stretch/>
        </p:blipFill>
        <p:spPr>
          <a:xfrm>
            <a:off x="1143000" y="990600"/>
            <a:ext cx="6858000" cy="57308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onditions summary</a:t>
            </a:r>
            <a:endParaRPr lang="en-US" dirty="0">
              <a:solidFill>
                <a:srgbClr val="0065B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SDOT’s mission &amp; vision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83436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dirty="0" smtClean="0"/>
              <a:t>Mission: delivering a first-rate transportation system for Seattle.</a:t>
            </a:r>
            <a:endParaRPr lang="en-US" sz="23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6388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300" dirty="0" smtClean="0"/>
              <a:t>Vision: a vibrant Seattle with connected people, places, and products.</a:t>
            </a:r>
            <a:endParaRPr lang="en-US" sz="2300" dirty="0"/>
          </a:p>
        </p:txBody>
      </p:sp>
      <p:pic>
        <p:nvPicPr>
          <p:cNvPr id="11" name="Picture 2" descr="http://farm6.static.flickr.com/5060/5431581223_80ea600a85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0089" t="13114" r="15110" b="26229"/>
          <a:stretch/>
        </p:blipFill>
        <p:spPr bwMode="auto">
          <a:xfrm>
            <a:off x="3086100" y="2666998"/>
            <a:ext cx="2971799" cy="2504191"/>
          </a:xfrm>
          <a:prstGeom prst="rect">
            <a:avLst/>
          </a:prstGeom>
          <a:noFill/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  <p:pic>
        <p:nvPicPr>
          <p:cNvPr id="10" name="Picture 2" descr="C:\Users\serebrh\Downloads\15157768808_b50a9b0e7e_z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12741" b="39631"/>
          <a:stretch/>
        </p:blipFill>
        <p:spPr bwMode="auto">
          <a:xfrm>
            <a:off x="0" y="2667000"/>
            <a:ext cx="3174671" cy="250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6439" r="23513"/>
          <a:stretch/>
        </p:blipFill>
        <p:spPr bwMode="auto">
          <a:xfrm>
            <a:off x="6057899" y="2666998"/>
            <a:ext cx="3086101" cy="250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9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Curbspace </a:t>
            </a:r>
            <a:r>
              <a:rPr lang="en-US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  <a:endParaRPr lang="en-US" dirty="0">
              <a:solidFill>
                <a:srgbClr val="0065B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Content Placeholder 9" descr="Seattle_FrameworkAccess-0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34889"/>
            <a:ext cx="4038598" cy="5226421"/>
          </a:xfrm>
        </p:spPr>
      </p:pic>
      <p:pic>
        <p:nvPicPr>
          <p:cNvPr id="11" name="Content Placeholder 10" descr="Seattle_FrameworkAccess-01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234889"/>
            <a:ext cx="4038598" cy="522642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On-going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Stakeholder interviews</a:t>
            </a:r>
          </a:p>
          <a:p>
            <a:r>
              <a:rPr lang="en-US" dirty="0" smtClean="0"/>
              <a:t>Intercept surveys</a:t>
            </a:r>
          </a:p>
          <a:p>
            <a:r>
              <a:rPr lang="en-US" dirty="0" smtClean="0"/>
              <a:t>Briefings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121156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975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65B0"/>
                </a:solidFill>
              </a:rPr>
              <a:t>Next steps</a:t>
            </a:r>
            <a:endParaRPr lang="en-US" dirty="0">
              <a:solidFill>
                <a:srgbClr val="0065B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68918"/>
              </p:ext>
            </p:extLst>
          </p:nvPr>
        </p:nvGraphicFramePr>
        <p:xfrm>
          <a:off x="914400" y="1981200"/>
          <a:ext cx="7391400" cy="27627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/>
                <a:gridCol w="5029200"/>
              </a:tblGrid>
              <a:tr h="60597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Activity/action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5B0"/>
                    </a:solidFill>
                  </a:tcPr>
                </a:tc>
              </a:tr>
              <a:tr h="60597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Mid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November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Curb Users Intercept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Survey Conducted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5B0"/>
                    </a:solidFill>
                  </a:tcPr>
                </a:tc>
              </a:tr>
              <a:tr h="60597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December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Key policy recommendations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5B0"/>
                    </a:solidFill>
                  </a:tcPr>
                </a:tc>
              </a:tr>
              <a:tr h="60597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March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delivered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5B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99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0065B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3768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meghan.shepard@seattle.gov | (206) 684-4208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0065B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65B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Presentation overview</a:t>
            </a:r>
            <a:endParaRPr lang="en-US" dirty="0">
              <a:solidFill>
                <a:srgbClr val="0065B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Multimodal decision framework study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CBD </a:t>
            </a:r>
            <a:r>
              <a:rPr lang="en-US" dirty="0" smtClean="0">
                <a:latin typeface="Segoe UI Light" panose="020B0502040204020203" pitchFamily="34" charset="0"/>
              </a:rPr>
              <a:t>curbspace study</a:t>
            </a:r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Your feedback</a:t>
            </a: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8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Multimodal Decision Framework</a:t>
            </a:r>
            <a:endParaRPr lang="en-US" dirty="0"/>
          </a:p>
        </p:txBody>
      </p:sp>
      <p:pic>
        <p:nvPicPr>
          <p:cNvPr id="1026" name="Picture 2" descr="C:\Users\SheparM\AppData\Local\Microsoft\Windows\Temporary Internet Files\Content.Outlook\E7M1DBSM\Curb 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5394960" cy="20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66388"/>
            <a:ext cx="76962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egoe UI Light" panose="020B0502040204020203" pitchFamily="34" charset="0"/>
              </a:rPr>
              <a:t>Considering a Modal Hierarchy strategy in the Comprehensive Plan</a:t>
            </a:r>
          </a:p>
          <a:p>
            <a:pPr lvl="1"/>
            <a:r>
              <a:rPr lang="en-US" sz="2400" dirty="0" smtClean="0">
                <a:latin typeface="Segoe UI Light" panose="020B0502040204020203" pitchFamily="34" charset="0"/>
              </a:rPr>
              <a:t>Policy development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Segoe UI Light" panose="020B0502040204020203" pitchFamily="34" charset="0"/>
              </a:rPr>
              <a:t>Framework process and diagram</a:t>
            </a:r>
          </a:p>
          <a:p>
            <a:r>
              <a:rPr lang="en-US" sz="2800" dirty="0" smtClean="0">
                <a:latin typeface="Segoe UI Light" panose="020B0502040204020203" pitchFamily="34" charset="0"/>
              </a:rPr>
              <a:t>Inform our Complete Street policies</a:t>
            </a:r>
          </a:p>
          <a:p>
            <a:pPr lvl="1"/>
            <a:r>
              <a:rPr lang="en-US" sz="2400" dirty="0" smtClean="0">
                <a:latin typeface="Segoe UI Light" panose="020B0502040204020203" pitchFamily="34" charset="0"/>
              </a:rPr>
              <a:t>Making the best use of the right-of-way</a:t>
            </a:r>
          </a:p>
          <a:p>
            <a:pPr marL="0" indent="0"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Example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0" y="1408776"/>
            <a:ext cx="7315200" cy="486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6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Segoe UI Light" panose="020B0502040204020203" pitchFamily="34" charset="0"/>
              </a:rPr>
              <a:t>Context review of existing plans/policies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Segoe UI Light" panose="020B0502040204020203" pitchFamily="34" charset="0"/>
              </a:rPr>
              <a:t>Peer city review (Chicago, DC, New York, and SF)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Segoe UI Light" panose="020B0502040204020203" pitchFamily="34" charset="0"/>
              </a:rPr>
              <a:t>Framing scoping </a:t>
            </a:r>
            <a:endParaRPr lang="en-US" sz="2400" dirty="0" smtClean="0">
              <a:latin typeface="Segoe UI Light" panose="020B0502040204020203" pitchFamily="34" charset="0"/>
            </a:endParaRPr>
          </a:p>
          <a:p>
            <a:pPr marL="914400" lvl="1" indent="-514350"/>
            <a:r>
              <a:rPr lang="en-US" sz="2400" dirty="0" smtClean="0">
                <a:latin typeface="Segoe UI Light" panose="020B0502040204020203" pitchFamily="34" charset="0"/>
              </a:rPr>
              <a:t>How will the tool be used and by whom?</a:t>
            </a:r>
          </a:p>
          <a:p>
            <a:pPr marL="914400" lvl="1" indent="-514350"/>
            <a:r>
              <a:rPr lang="en-US" sz="2400" dirty="0" smtClean="0">
                <a:latin typeface="Segoe UI Light" panose="020B0502040204020203" pitchFamily="34" charset="0"/>
              </a:rPr>
              <a:t>Opportunities and constraints</a:t>
            </a:r>
          </a:p>
          <a:p>
            <a:pPr marL="914400" lvl="1" indent="-514350"/>
            <a:r>
              <a:rPr lang="en-US" sz="2400" dirty="0" smtClean="0">
                <a:latin typeface="Segoe UI Light" panose="020B0502040204020203" pitchFamily="34" charset="0"/>
              </a:rPr>
              <a:t>How does it relate to other Comp. Plan requirements?</a:t>
            </a:r>
          </a:p>
          <a:p>
            <a:pPr marL="0" indent="0"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61104"/>
            <a:ext cx="5257800" cy="188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4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4572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Segoe UI Light" panose="020B0502040204020203" pitchFamily="34" charset="0"/>
              </a:rPr>
              <a:t>Development of three alternative approaches</a:t>
            </a:r>
          </a:p>
          <a:p>
            <a:pPr marL="914400" lvl="1" indent="-514350"/>
            <a:r>
              <a:rPr lang="en-US" dirty="0" smtClean="0">
                <a:latin typeface="Segoe UI Light" panose="020B0502040204020203" pitchFamily="34" charset="0"/>
              </a:rPr>
              <a:t>Urban growth strategy  </a:t>
            </a:r>
          </a:p>
          <a:p>
            <a:pPr marL="914400" lvl="1" indent="-514350"/>
            <a:r>
              <a:rPr lang="en-US" dirty="0" smtClean="0">
                <a:latin typeface="Segoe UI Light" panose="020B0502040204020203" pitchFamily="34" charset="0"/>
              </a:rPr>
              <a:t>Multi-criteria assessment</a:t>
            </a:r>
          </a:p>
          <a:p>
            <a:pPr marL="1314450" lvl="2" indent="-514350"/>
            <a:r>
              <a:rPr lang="en-US" dirty="0" smtClean="0">
                <a:latin typeface="Segoe UI Light" panose="020B0502040204020203" pitchFamily="34" charset="0"/>
              </a:rPr>
              <a:t>Environment, economy, safety, mobility, health</a:t>
            </a:r>
          </a:p>
          <a:p>
            <a:pPr marL="914400" lvl="1" indent="-514350"/>
            <a:r>
              <a:rPr lang="en-US" dirty="0" smtClean="0">
                <a:latin typeface="Segoe UI Light" panose="020B0502040204020203" pitchFamily="34" charset="0"/>
              </a:rPr>
              <a:t>Hybrid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Segoe UI Light" panose="020B0502040204020203" pitchFamily="34" charset="0"/>
              </a:rPr>
              <a:t>Model three multimodal corridors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Segoe UI Light" panose="020B0502040204020203" pitchFamily="34" charset="0"/>
              </a:rPr>
              <a:t>Draft goals and objectives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Segoe UI Light" panose="020B0502040204020203" pitchFamily="34" charset="0"/>
              </a:rPr>
              <a:t>Develop Framework &amp; Diagrammatic Strategy</a:t>
            </a:r>
          </a:p>
          <a:p>
            <a:pPr marL="0" indent="0">
              <a:buNone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Why a </a:t>
            </a:r>
            <a:r>
              <a:rPr lang="en-US" dirty="0" err="1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curbspace</a:t>
            </a:r>
            <a:r>
              <a:rPr lang="en-US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study?</a:t>
            </a:r>
            <a:endParaRPr lang="en-US" dirty="0">
              <a:solidFill>
                <a:srgbClr val="0065B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Segoe UI Light" panose="020B0502040204020203" pitchFamily="34" charset="0"/>
              </a:rPr>
              <a:t>Increasing competition for limited space</a:t>
            </a:r>
          </a:p>
          <a:p>
            <a:r>
              <a:rPr lang="en-US" sz="2800" dirty="0" smtClean="0">
                <a:latin typeface="Segoe UI Light" panose="020B0502040204020203" pitchFamily="34" charset="0"/>
              </a:rPr>
              <a:t>Cumulative </a:t>
            </a:r>
            <a:r>
              <a:rPr lang="en-US" dirty="0" smtClean="0">
                <a:latin typeface="Segoe UI Light" panose="020B0502040204020203" pitchFamily="34" charset="0"/>
              </a:rPr>
              <a:t>project impacts</a:t>
            </a:r>
            <a:endParaRPr lang="en-US" sz="2800" dirty="0" smtClean="0">
              <a:latin typeface="Segoe UI Light" panose="020B0502040204020203" pitchFamily="34" charset="0"/>
            </a:endParaRPr>
          </a:p>
          <a:p>
            <a:r>
              <a:rPr lang="en-US" sz="2800" dirty="0" smtClean="0">
                <a:latin typeface="Segoe UI Light" panose="020B0502040204020203" pitchFamily="34" charset="0"/>
              </a:rPr>
              <a:t>Need for clearer policies, decision making criteria, and procedures</a:t>
            </a:r>
          </a:p>
          <a:p>
            <a:pPr marL="0" indent="0"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1273" y="0"/>
            <a:ext cx="44958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8</a:t>
            </a:fld>
            <a:endParaRPr lang="en-US" sz="1200" dirty="0"/>
          </a:p>
        </p:txBody>
      </p:sp>
      <p:pic>
        <p:nvPicPr>
          <p:cNvPr id="7" name="Picture 2" descr="http://images.wjla.com/pictures/1846/SeattleCROP_6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r="8907"/>
          <a:stretch/>
        </p:blipFill>
        <p:spPr bwMode="auto">
          <a:xfrm>
            <a:off x="4343400" y="1644501"/>
            <a:ext cx="4593266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Curbspace </a:t>
            </a:r>
            <a:r>
              <a:rPr lang="en-US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Policies and Uses</a:t>
            </a:r>
            <a:endParaRPr lang="en-US" dirty="0">
              <a:solidFill>
                <a:srgbClr val="0065B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Placeholder 18" descr="CBDCurbspace_Parklet.jpg"/>
          <p:cNvPicPr>
            <a:picLocks noGrp="1" noChangeAspect="1"/>
          </p:cNvPicPr>
          <p:nvPr>
            <p:ph type="pic" idx="11"/>
          </p:nvPr>
        </p:nvPicPr>
        <p:blipFill>
          <a:blip r:embed="rId3" cstate="print"/>
          <a:srcRect l="11101" r="11101"/>
          <a:stretch>
            <a:fillRect/>
          </a:stretch>
        </p:blipFill>
        <p:spPr>
          <a:xfrm>
            <a:off x="3352800" y="4114800"/>
            <a:ext cx="2560320" cy="2468880"/>
          </a:xfrm>
        </p:spPr>
      </p:pic>
      <p:pic>
        <p:nvPicPr>
          <p:cNvPr id="25" name="Picture Placeholder 24" descr="2014_0138_N53_medium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15458" r="15458"/>
          <a:stretch>
            <a:fillRect/>
          </a:stretch>
        </p:blipFill>
        <p:spPr/>
      </p:pic>
      <p:pic>
        <p:nvPicPr>
          <p:cNvPr id="20" name="Picture Placeholder 19" descr="2012_035_N414_medium.jpg"/>
          <p:cNvPicPr>
            <a:picLocks noGrp="1" noChangeAspect="1"/>
          </p:cNvPicPr>
          <p:nvPr>
            <p:ph type="pic" idx="15"/>
          </p:nvPr>
        </p:nvPicPr>
        <p:blipFill>
          <a:blip r:embed="rId5" cstate="print"/>
          <a:srcRect l="11101" r="11101"/>
          <a:stretch>
            <a:fillRect/>
          </a:stretch>
        </p:blipFill>
        <p:spPr/>
      </p:pic>
      <p:pic>
        <p:nvPicPr>
          <p:cNvPr id="34" name="Picture Placeholder 33" descr="CycleTrack_SDOT.jpg"/>
          <p:cNvPicPr>
            <a:picLocks noGrp="1"/>
          </p:cNvPicPr>
          <p:nvPr>
            <p:ph type="pic" idx="16"/>
          </p:nvPr>
        </p:nvPicPr>
        <p:blipFill>
          <a:blip r:embed="rId6" cstate="print"/>
          <a:srcRect b="34422"/>
          <a:stretch>
            <a:fillRect/>
          </a:stretch>
        </p:blipFill>
        <p:spPr>
          <a:xfrm>
            <a:off x="6248400" y="1447800"/>
            <a:ext cx="2560320" cy="2468880"/>
          </a:xfrm>
        </p:spPr>
      </p:pic>
      <p:pic>
        <p:nvPicPr>
          <p:cNvPr id="35" name="Picture Placeholder 34" descr="2012_777_N95_medium.jpg"/>
          <p:cNvPicPr>
            <a:picLocks noGrp="1"/>
          </p:cNvPicPr>
          <p:nvPr>
            <p:ph type="pic" idx="13"/>
          </p:nvPr>
        </p:nvPicPr>
        <p:blipFill>
          <a:blip r:embed="rId7" cstate="print"/>
          <a:srcRect t="11164" b="15154"/>
          <a:stretch>
            <a:fillRect/>
          </a:stretch>
        </p:blipFill>
        <p:spPr>
          <a:xfrm>
            <a:off x="3352800" y="1447800"/>
            <a:ext cx="2560320" cy="2468880"/>
          </a:xfrm>
        </p:spPr>
      </p:pic>
      <p:pic>
        <p:nvPicPr>
          <p:cNvPr id="17" name="Picture 2" descr="C:\Users\serebrh\Downloads\14525013057_a7001e0a99_z.jpg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75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949</Words>
  <Application>Microsoft Office PowerPoint</Application>
  <PresentationFormat>On-screen Show (4:3)</PresentationFormat>
  <Paragraphs>199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CBD Curbspace &amp; Multimodal Decision Framework Study</vt:lpstr>
      <vt:lpstr>SDOT’s mission &amp; vision</vt:lpstr>
      <vt:lpstr>Presentation overview</vt:lpstr>
      <vt:lpstr>Multimodal Decision Framework</vt:lpstr>
      <vt:lpstr>Framework Example</vt:lpstr>
      <vt:lpstr>Scope</vt:lpstr>
      <vt:lpstr>Scope</vt:lpstr>
      <vt:lpstr>Why a curbspace study?</vt:lpstr>
      <vt:lpstr>Curbspace Policies and Uses</vt:lpstr>
      <vt:lpstr>Project area</vt:lpstr>
      <vt:lpstr>Scope of Work – Key Deliverables</vt:lpstr>
      <vt:lpstr>Short term parking</vt:lpstr>
      <vt:lpstr>Travel lanes</vt:lpstr>
      <vt:lpstr>No Standing Zones</vt:lpstr>
      <vt:lpstr>Loading/ unloading</vt:lpstr>
      <vt:lpstr>Surface  transit</vt:lpstr>
      <vt:lpstr>Variable Restrictions</vt:lpstr>
      <vt:lpstr>Bicycle  facilities</vt:lpstr>
      <vt:lpstr>Existing conditions summary</vt:lpstr>
      <vt:lpstr>Curbspace Function</vt:lpstr>
      <vt:lpstr>On-going conversation</vt:lpstr>
      <vt:lpstr>Next steps</vt:lpstr>
      <vt:lpstr>Questions?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Insert Subtitle, If Needed</dc:title>
  <dc:creator>Schwartz, Allison</dc:creator>
  <cp:lastModifiedBy>Meghan</cp:lastModifiedBy>
  <cp:revision>53</cp:revision>
  <cp:lastPrinted>2014-11-13T22:11:10Z</cp:lastPrinted>
  <dcterms:created xsi:type="dcterms:W3CDTF">2014-01-29T22:35:29Z</dcterms:created>
  <dcterms:modified xsi:type="dcterms:W3CDTF">2014-11-13T22:11:14Z</dcterms:modified>
</cp:coreProperties>
</file>